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B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56" d="100"/>
          <a:sy n="56" d="100"/>
        </p:scale>
        <p:origin x="-2178"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microsoft.com/office/2015/10/relationships/revisionInfo" Target="revisionInfo.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9F7A20-85B6-4CDA-935A-379AC4256D5F}"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242887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9F7A20-85B6-4CDA-935A-379AC4256D5F}"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309364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9F7A20-85B6-4CDA-935A-379AC4256D5F}"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409912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9F7A20-85B6-4CDA-935A-379AC4256D5F}"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2310224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9F7A20-85B6-4CDA-935A-379AC4256D5F}"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184011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9F7A20-85B6-4CDA-935A-379AC4256D5F}"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51700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9F7A20-85B6-4CDA-935A-379AC4256D5F}" type="datetimeFigureOut">
              <a:rPr lang="en-GB" smtClean="0"/>
              <a:t>08/02/2021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201036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9F7A20-85B6-4CDA-935A-379AC4256D5F}" type="datetimeFigureOut">
              <a:rPr lang="en-GB" smtClean="0"/>
              <a:t>08/02/2021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385631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F7A20-85B6-4CDA-935A-379AC4256D5F}" type="datetimeFigureOut">
              <a:rPr lang="en-GB" smtClean="0"/>
              <a:t>08/02/2021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245747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9F7A20-85B6-4CDA-935A-379AC4256D5F}"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189897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9F7A20-85B6-4CDA-935A-379AC4256D5F}"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EC87D-52AB-436E-96B8-1528D9601E82}" type="slidenum">
              <a:rPr lang="en-GB" smtClean="0"/>
              <a:t>‹#›</a:t>
            </a:fld>
            <a:endParaRPr lang="en-GB"/>
          </a:p>
        </p:txBody>
      </p:sp>
    </p:spTree>
    <p:extLst>
      <p:ext uri="{BB962C8B-B14F-4D97-AF65-F5344CB8AC3E}">
        <p14:creationId xmlns:p14="http://schemas.microsoft.com/office/powerpoint/2010/main" val="22820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89F7A20-85B6-4CDA-935A-379AC4256D5F}" type="datetimeFigureOut">
              <a:rPr lang="en-GB" smtClean="0"/>
              <a:t>08/02/2021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D3EC87D-52AB-436E-96B8-1528D9601E82}" type="slidenum">
              <a:rPr lang="en-GB" smtClean="0"/>
              <a:t>‹#›</a:t>
            </a:fld>
            <a:endParaRPr lang="en-GB"/>
          </a:p>
        </p:txBody>
      </p:sp>
    </p:spTree>
    <p:extLst>
      <p:ext uri="{BB962C8B-B14F-4D97-AF65-F5344CB8AC3E}">
        <p14:creationId xmlns:p14="http://schemas.microsoft.com/office/powerpoint/2010/main" val="3203615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s02web.zoom.us/webinar/register/WN__xl5r5ZyStqWF_EGnS_Pyw"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gggotev@gmail.com" TargetMode="External"/><Relationship Id="rId4" Type="http://schemas.openxmlformats.org/officeDocument/2006/relationships/hyperlink" Target="https://www.facebook.com/euractiv.b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2416946"/>
          </a:xfrm>
          <a:prstGeom prst="rect">
            <a:avLst/>
          </a:prstGeom>
        </p:spPr>
      </p:pic>
      <p:sp>
        <p:nvSpPr>
          <p:cNvPr id="82" name="Rectangle 81"/>
          <p:cNvSpPr/>
          <p:nvPr/>
        </p:nvSpPr>
        <p:spPr>
          <a:xfrm>
            <a:off x="4488354" y="3342525"/>
            <a:ext cx="2296490" cy="6632585"/>
          </a:xfrm>
          <a:prstGeom prst="rect">
            <a:avLst/>
          </a:prstGeom>
        </p:spPr>
        <p:txBody>
          <a:bodyPr wrap="square">
            <a:spAutoFit/>
          </a:bodyPr>
          <a:lstStyle/>
          <a:p>
            <a:r>
              <a:rPr lang="en-GB" sz="1600" dirty="0" smtClean="0">
                <a:solidFill>
                  <a:schemeClr val="accent4"/>
                </a:solidFill>
                <a:latin typeface="Korolev Bold" panose="02000000000000000000" pitchFamily="50" charset="0"/>
              </a:rPr>
              <a:t>KEYNOTE SPE</a:t>
            </a:r>
            <a:r>
              <a:rPr lang="en-GB" sz="1600" dirty="0" smtClean="0">
                <a:solidFill>
                  <a:srgbClr val="FFC000"/>
                </a:solidFill>
                <a:latin typeface="Korolev Bold" panose="02000000000000000000" pitchFamily="50" charset="0"/>
              </a:rPr>
              <a:t>AKE</a:t>
            </a:r>
            <a:r>
              <a:rPr lang="en-GB" sz="1600" dirty="0" smtClean="0">
                <a:solidFill>
                  <a:schemeClr val="accent4"/>
                </a:solidFill>
                <a:latin typeface="Korolev Bold" panose="02000000000000000000" pitchFamily="50" charset="0"/>
              </a:rPr>
              <a:t>R </a:t>
            </a:r>
          </a:p>
          <a:p>
            <a:endParaRPr lang="en-GB" sz="1600" dirty="0" smtClean="0">
              <a:solidFill>
                <a:schemeClr val="accent4"/>
              </a:solidFill>
              <a:latin typeface="Korolev Bold" panose="02000000000000000000" pitchFamily="50" charset="0"/>
            </a:endParaRPr>
          </a:p>
          <a:p>
            <a:r>
              <a:rPr lang="en-US" sz="1100" b="1" dirty="0">
                <a:solidFill>
                  <a:srgbClr val="222222"/>
                </a:solidFill>
              </a:rPr>
              <a:t>Elisa Ferreira</a:t>
            </a:r>
            <a:r>
              <a:rPr lang="en-US" sz="1100" dirty="0">
                <a:solidFill>
                  <a:srgbClr val="222222"/>
                </a:solidFill>
              </a:rPr>
              <a:t>, European Commissioner for Cohesion and </a:t>
            </a:r>
            <a:r>
              <a:rPr lang="en-US" sz="1100" dirty="0" smtClean="0">
                <a:solidFill>
                  <a:srgbClr val="222222"/>
                </a:solidFill>
              </a:rPr>
              <a:t>Reform</a:t>
            </a:r>
          </a:p>
          <a:p>
            <a:endParaRPr lang="en-GB" sz="1200" dirty="0" smtClean="0">
              <a:solidFill>
                <a:schemeClr val="accent4"/>
              </a:solidFill>
            </a:endParaRPr>
          </a:p>
          <a:p>
            <a:r>
              <a:rPr lang="en-GB" sz="1400" dirty="0" smtClean="0">
                <a:solidFill>
                  <a:schemeClr val="accent4"/>
                </a:solidFill>
                <a:latin typeface="Korolev Bold" panose="02000000000000000000" pitchFamily="50" charset="0"/>
              </a:rPr>
              <a:t>PANELLISTS</a:t>
            </a:r>
          </a:p>
          <a:p>
            <a:endParaRPr lang="en-GB" sz="1400" dirty="0" smtClean="0">
              <a:solidFill>
                <a:schemeClr val="accent4"/>
              </a:solidFill>
              <a:latin typeface="Korolev Bold" panose="02000000000000000000" pitchFamily="50" charset="0"/>
            </a:endParaRPr>
          </a:p>
          <a:p>
            <a:pPr lvl="0">
              <a:lnSpc>
                <a:spcPts val="1200"/>
              </a:lnSpc>
            </a:pPr>
            <a:r>
              <a:rPr lang="en-US" sz="1000" b="1" dirty="0" err="1" smtClean="0">
                <a:solidFill>
                  <a:prstClr val="black"/>
                </a:solidFill>
                <a:ea typeface="Open Sans" panose="020B0606030504020204" pitchFamily="34" charset="0"/>
                <a:cs typeface="Open Sans" panose="020B0606030504020204" pitchFamily="34" charset="0"/>
              </a:rPr>
              <a:t>Denitsa</a:t>
            </a:r>
            <a:r>
              <a:rPr lang="en-US" sz="1000" b="1" dirty="0" smtClean="0">
                <a:solidFill>
                  <a:prstClr val="black"/>
                </a:solidFill>
                <a:ea typeface="Open Sans" panose="020B0606030504020204" pitchFamily="34" charset="0"/>
                <a:cs typeface="Open Sans" panose="020B0606030504020204" pitchFamily="34" charset="0"/>
              </a:rPr>
              <a:t> </a:t>
            </a:r>
            <a:r>
              <a:rPr lang="en-US" sz="1000" b="1" dirty="0" err="1">
                <a:solidFill>
                  <a:prstClr val="black"/>
                </a:solidFill>
                <a:ea typeface="Open Sans" panose="020B0606030504020204" pitchFamily="34" charset="0"/>
                <a:cs typeface="Open Sans" panose="020B0606030504020204" pitchFamily="34" charset="0"/>
              </a:rPr>
              <a:t>Nikolova</a:t>
            </a:r>
            <a:r>
              <a:rPr lang="en-US" sz="1000" b="1" dirty="0">
                <a:solidFill>
                  <a:prstClr val="black"/>
                </a:solidFill>
                <a:ea typeface="Open Sans" panose="020B0606030504020204" pitchFamily="34" charset="0"/>
                <a:cs typeface="Open Sans" panose="020B0606030504020204" pitchFamily="34" charset="0"/>
              </a:rPr>
              <a:t>, </a:t>
            </a:r>
            <a:r>
              <a:rPr lang="en-US" sz="1000" dirty="0">
                <a:solidFill>
                  <a:prstClr val="black"/>
                </a:solidFill>
                <a:ea typeface="Open Sans" panose="020B0606030504020204" pitchFamily="34" charset="0"/>
                <a:cs typeface="Open Sans" panose="020B0606030504020204" pitchFamily="34" charset="0"/>
              </a:rPr>
              <a:t>Deputy Minister of Regional Development;</a:t>
            </a:r>
          </a:p>
          <a:p>
            <a:pPr lvl="0">
              <a:lnSpc>
                <a:spcPts val="1200"/>
              </a:lnSpc>
            </a:pPr>
            <a:r>
              <a:rPr lang="en-US" sz="1000" b="1" dirty="0" smtClean="0">
                <a:solidFill>
                  <a:prstClr val="black"/>
                </a:solidFill>
                <a:ea typeface="Open Sans" panose="020B0606030504020204" pitchFamily="34" charset="0"/>
                <a:cs typeface="Open Sans" panose="020B0606030504020204" pitchFamily="34" charset="0"/>
              </a:rPr>
              <a:t>Andrey </a:t>
            </a:r>
            <a:r>
              <a:rPr lang="en-US" sz="1000" b="1" dirty="0" err="1">
                <a:solidFill>
                  <a:prstClr val="black"/>
                </a:solidFill>
                <a:ea typeface="Open Sans" panose="020B0606030504020204" pitchFamily="34" charset="0"/>
                <a:cs typeface="Open Sans" panose="020B0606030504020204" pitchFamily="34" charset="0"/>
              </a:rPr>
              <a:t>Novakov</a:t>
            </a:r>
            <a:r>
              <a:rPr lang="en-US" sz="1000" dirty="0">
                <a:solidFill>
                  <a:prstClr val="black"/>
                </a:solidFill>
                <a:ea typeface="Open Sans" panose="020B0606030504020204" pitchFamily="34" charset="0"/>
                <a:cs typeface="Open Sans" panose="020B0606030504020204" pitchFamily="34" charset="0"/>
              </a:rPr>
              <a:t>, </a:t>
            </a:r>
            <a:r>
              <a:rPr lang="en-US" sz="1000" dirty="0" smtClean="0">
                <a:solidFill>
                  <a:prstClr val="black"/>
                </a:solidFill>
                <a:ea typeface="Open Sans" panose="020B0606030504020204" pitchFamily="34" charset="0"/>
                <a:cs typeface="Open Sans" panose="020B0606030504020204" pitchFamily="34" charset="0"/>
              </a:rPr>
              <a:t>MEP, Member </a:t>
            </a:r>
            <a:r>
              <a:rPr lang="en-US" sz="1000" dirty="0">
                <a:solidFill>
                  <a:prstClr val="black"/>
                </a:solidFill>
                <a:ea typeface="Open Sans" panose="020B0606030504020204" pitchFamily="34" charset="0"/>
                <a:cs typeface="Open Sans" panose="020B0606030504020204" pitchFamily="34" charset="0"/>
              </a:rPr>
              <a:t>of the Committee on Regional development;</a:t>
            </a:r>
          </a:p>
          <a:p>
            <a:pPr lvl="0">
              <a:lnSpc>
                <a:spcPts val="1200"/>
              </a:lnSpc>
            </a:pPr>
            <a:r>
              <a:rPr lang="en-US" sz="1000" b="1" dirty="0" err="1" smtClean="0">
                <a:solidFill>
                  <a:prstClr val="black"/>
                </a:solidFill>
                <a:ea typeface="Open Sans" panose="020B0606030504020204" pitchFamily="34" charset="0"/>
                <a:cs typeface="Open Sans" panose="020B0606030504020204" pitchFamily="34" charset="0"/>
              </a:rPr>
              <a:t>Plamen</a:t>
            </a:r>
            <a:r>
              <a:rPr lang="en-US" sz="1000" b="1" dirty="0" smtClean="0">
                <a:solidFill>
                  <a:prstClr val="black"/>
                </a:solidFill>
                <a:ea typeface="Open Sans" panose="020B0606030504020204" pitchFamily="34" charset="0"/>
                <a:cs typeface="Open Sans" panose="020B0606030504020204" pitchFamily="34" charset="0"/>
              </a:rPr>
              <a:t> </a:t>
            </a:r>
            <a:r>
              <a:rPr lang="en-US" sz="1000" b="1" dirty="0" err="1">
                <a:solidFill>
                  <a:prstClr val="black"/>
                </a:solidFill>
                <a:ea typeface="Open Sans" panose="020B0606030504020204" pitchFamily="34" charset="0"/>
                <a:cs typeface="Open Sans" panose="020B0606030504020204" pitchFamily="34" charset="0"/>
              </a:rPr>
              <a:t>Panchev</a:t>
            </a:r>
            <a:r>
              <a:rPr lang="en-US" sz="1000" dirty="0">
                <a:solidFill>
                  <a:prstClr val="black"/>
                </a:solidFill>
                <a:ea typeface="Open Sans" panose="020B0606030504020204" pitchFamily="34" charset="0"/>
                <a:cs typeface="Open Sans" panose="020B0606030504020204" pitchFamily="34" charset="0"/>
              </a:rPr>
              <a:t>, Executive Director of </a:t>
            </a:r>
            <a:r>
              <a:rPr lang="en-US" sz="1000" dirty="0" err="1">
                <a:solidFill>
                  <a:prstClr val="black"/>
                </a:solidFill>
                <a:ea typeface="Open Sans" panose="020B0606030504020204" pitchFamily="34" charset="0"/>
                <a:cs typeface="Open Sans" panose="020B0606030504020204" pitchFamily="34" charset="0"/>
              </a:rPr>
              <a:t>Trakia</a:t>
            </a:r>
            <a:r>
              <a:rPr lang="en-US" sz="1000" dirty="0">
                <a:solidFill>
                  <a:prstClr val="black"/>
                </a:solidFill>
                <a:ea typeface="Open Sans" panose="020B0606030504020204" pitchFamily="34" charset="0"/>
                <a:cs typeface="Open Sans" panose="020B0606030504020204" pitchFamily="34" charset="0"/>
              </a:rPr>
              <a:t> Economic Zone;</a:t>
            </a:r>
          </a:p>
          <a:p>
            <a:pPr lvl="0">
              <a:lnSpc>
                <a:spcPts val="1200"/>
              </a:lnSpc>
            </a:pPr>
            <a:r>
              <a:rPr lang="en-US" sz="1000" b="1" dirty="0" err="1" smtClean="0">
                <a:solidFill>
                  <a:prstClr val="black"/>
                </a:solidFill>
                <a:ea typeface="Open Sans" panose="020B0606030504020204" pitchFamily="34" charset="0"/>
                <a:cs typeface="Open Sans" panose="020B0606030504020204" pitchFamily="34" charset="0"/>
              </a:rPr>
              <a:t>Petar</a:t>
            </a:r>
            <a:r>
              <a:rPr lang="en-US" sz="1000" b="1" dirty="0" smtClean="0">
                <a:solidFill>
                  <a:prstClr val="black"/>
                </a:solidFill>
                <a:ea typeface="Open Sans" panose="020B0606030504020204" pitchFamily="34" charset="0"/>
                <a:cs typeface="Open Sans" panose="020B0606030504020204" pitchFamily="34" charset="0"/>
              </a:rPr>
              <a:t> </a:t>
            </a:r>
            <a:r>
              <a:rPr lang="en-US" sz="1000" b="1" dirty="0" err="1">
                <a:solidFill>
                  <a:prstClr val="black"/>
                </a:solidFill>
                <a:ea typeface="Open Sans" panose="020B0606030504020204" pitchFamily="34" charset="0"/>
                <a:cs typeface="Open Sans" panose="020B0606030504020204" pitchFamily="34" charset="0"/>
              </a:rPr>
              <a:t>Ganev</a:t>
            </a:r>
            <a:r>
              <a:rPr lang="en-US" sz="1000" dirty="0">
                <a:solidFill>
                  <a:prstClr val="black"/>
                </a:solidFill>
                <a:ea typeface="Open Sans" panose="020B0606030504020204" pitchFamily="34" charset="0"/>
                <a:cs typeface="Open Sans" panose="020B0606030504020204" pitchFamily="34" charset="0"/>
              </a:rPr>
              <a:t>, Institute for Market </a:t>
            </a:r>
            <a:r>
              <a:rPr lang="en-US" sz="1000" dirty="0" smtClean="0">
                <a:solidFill>
                  <a:prstClr val="black"/>
                </a:solidFill>
                <a:ea typeface="Open Sans" panose="020B0606030504020204" pitchFamily="34" charset="0"/>
                <a:cs typeface="Open Sans" panose="020B0606030504020204" pitchFamily="34" charset="0"/>
              </a:rPr>
              <a:t>Economy</a:t>
            </a:r>
          </a:p>
          <a:p>
            <a:pPr lvl="0">
              <a:lnSpc>
                <a:spcPts val="1200"/>
              </a:lnSpc>
            </a:pPr>
            <a:endParaRPr lang="en-GB" sz="1000" dirty="0" smtClean="0">
              <a:solidFill>
                <a:prstClr val="black"/>
              </a:solidFill>
              <a:ea typeface="Open Sans" panose="020B0606030504020204" pitchFamily="34" charset="0"/>
              <a:cs typeface="Open Sans" panose="020B0606030504020204" pitchFamily="34" charset="0"/>
            </a:endParaRPr>
          </a:p>
          <a:p>
            <a:pPr lvl="0"/>
            <a:r>
              <a:rPr lang="en-GB" sz="1400" dirty="0" smtClean="0">
                <a:solidFill>
                  <a:schemeClr val="accent4"/>
                </a:solidFill>
                <a:latin typeface="Korolev Bold" panose="02000000000000000000" pitchFamily="50" charset="0"/>
              </a:rPr>
              <a:t>MODERATOR</a:t>
            </a:r>
          </a:p>
          <a:p>
            <a:pPr lvl="0"/>
            <a:endParaRPr lang="en-GB" sz="1400" dirty="0" smtClean="0">
              <a:solidFill>
                <a:schemeClr val="accent4"/>
              </a:solidFill>
              <a:latin typeface="Korolev Bold" panose="02000000000000000000" pitchFamily="50" charset="0"/>
            </a:endParaRPr>
          </a:p>
          <a:p>
            <a:r>
              <a:rPr lang="en-US" sz="1000" b="1" dirty="0" err="1" smtClean="0"/>
              <a:t>Ivailo</a:t>
            </a:r>
            <a:r>
              <a:rPr lang="en-US" sz="1000" b="1" dirty="0" smtClean="0"/>
              <a:t> </a:t>
            </a:r>
            <a:r>
              <a:rPr lang="en-US" sz="1000" b="1" dirty="0" err="1" smtClean="0"/>
              <a:t>Kalfin</a:t>
            </a:r>
            <a:r>
              <a:rPr lang="en-US" sz="1000" dirty="0"/>
              <a:t> – former deputy Prime Minister of Bulgaria in two governments and President of the Board of EURACTIV </a:t>
            </a:r>
            <a:r>
              <a:rPr lang="en-US" sz="1000" dirty="0" smtClean="0"/>
              <a:t>Bulgaria</a:t>
            </a:r>
            <a:endParaRPr lang="bg-BG" sz="800" dirty="0" smtClean="0">
              <a:solidFill>
                <a:schemeClr val="accent4"/>
              </a:solidFill>
              <a:latin typeface="Korolev Bold" panose="02000000000000000000" pitchFamily="50" charset="0"/>
            </a:endParaRPr>
          </a:p>
          <a:p>
            <a:pPr>
              <a:lnSpc>
                <a:spcPts val="1200"/>
              </a:lnSpc>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a:lnSpc>
                <a:spcPts val="1200"/>
              </a:lnSpc>
            </a:pPr>
            <a:endParaRPr lang="bg-BG" sz="800" dirty="0" smtClean="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a:p>
            <a:r>
              <a:rPr lang="en-GB" sz="1400" dirty="0" smtClean="0">
                <a:solidFill>
                  <a:schemeClr val="accent4"/>
                </a:solidFill>
                <a:latin typeface="Korolev Bold" panose="02000000000000000000" pitchFamily="50" charset="0"/>
              </a:rPr>
              <a:t>REGISTRATION</a:t>
            </a:r>
          </a:p>
          <a:p>
            <a:endParaRPr lang="en-US" sz="800" dirty="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a:p>
            <a:pPr>
              <a:lnSpc>
                <a:spcPts val="1200"/>
              </a:lnSpc>
            </a:pPr>
            <a:r>
              <a:rPr lang="en-US" sz="1000" b="1" dirty="0">
                <a:ea typeface="Open Sans" panose="020B0606030504020204" pitchFamily="34" charset="0"/>
                <a:cs typeface="Open Sans" panose="020B0606030504020204" pitchFamily="34" charset="0"/>
              </a:rPr>
              <a:t>To confirm your participation, please register </a:t>
            </a:r>
            <a:r>
              <a:rPr lang="en-US" sz="1000" b="1" dirty="0" smtClean="0">
                <a:ea typeface="Open Sans" panose="020B0606030504020204" pitchFamily="34" charset="0"/>
                <a:cs typeface="Open Sans" panose="020B0606030504020204" pitchFamily="34" charset="0"/>
              </a:rPr>
              <a:t>at</a:t>
            </a:r>
            <a:r>
              <a:rPr lang="bg-BG" sz="1000" b="1" dirty="0" smtClean="0">
                <a:ea typeface="Open Sans" panose="020B0606030504020204" pitchFamily="34" charset="0"/>
                <a:cs typeface="Open Sans" panose="020B0606030504020204" pitchFamily="34" charset="0"/>
              </a:rPr>
              <a:t>:</a:t>
            </a:r>
          </a:p>
          <a:p>
            <a:pPr>
              <a:lnSpc>
                <a:spcPts val="1200"/>
              </a:lnSpc>
            </a:pPr>
            <a:r>
              <a:rPr lang="en-US" sz="1000" u="sng" dirty="0">
                <a:hlinkClick r:id="rId3"/>
              </a:rPr>
              <a:t>https://us02web.zoom.us/webinar/register/WN__</a:t>
            </a:r>
            <a:r>
              <a:rPr lang="en-US" sz="1000" u="sng" dirty="0" smtClean="0">
                <a:hlinkClick r:id="rId3"/>
              </a:rPr>
              <a:t>xl5r5ZyStqWF_EGnS_Pyw</a:t>
            </a:r>
            <a:endParaRPr lang="bg-BG" sz="1000" u="sng" dirty="0" smtClean="0"/>
          </a:p>
          <a:p>
            <a:pPr>
              <a:lnSpc>
                <a:spcPts val="1200"/>
              </a:lnSpc>
            </a:pPr>
            <a:endParaRPr lang="en-US" sz="1000" b="1" dirty="0">
              <a:solidFill>
                <a:schemeClr val="accent4"/>
              </a:solidFill>
              <a:ea typeface="Open Sans" panose="020B0606030504020204" pitchFamily="34" charset="0"/>
              <a:cs typeface="Open Sans" panose="020B0606030504020204" pitchFamily="34" charset="0"/>
            </a:endParaRPr>
          </a:p>
          <a:p>
            <a:pPr>
              <a:lnSpc>
                <a:spcPts val="1200"/>
              </a:lnSpc>
            </a:pPr>
            <a:r>
              <a:rPr lang="en-US" sz="1000" b="1" dirty="0">
                <a:ea typeface="Open Sans" panose="020B0606030504020204" pitchFamily="34" charset="0"/>
                <a:cs typeface="Open Sans" panose="020B0606030504020204" pitchFamily="34" charset="0"/>
              </a:rPr>
              <a:t>Also live on EURACTIV Bulgaria’s Facebook page:</a:t>
            </a:r>
          </a:p>
          <a:p>
            <a:pPr>
              <a:lnSpc>
                <a:spcPts val="1200"/>
              </a:lnSpc>
            </a:pPr>
            <a:r>
              <a:rPr lang="en-US" sz="1000" dirty="0">
                <a:solidFill>
                  <a:schemeClr val="accent4"/>
                </a:solidFill>
                <a:ea typeface="Open Sans" panose="020B0606030504020204" pitchFamily="34" charset="0"/>
                <a:cs typeface="Open Sans" panose="020B0606030504020204" pitchFamily="34" charset="0"/>
                <a:hlinkClick r:id="rId4"/>
              </a:rPr>
              <a:t>https://</a:t>
            </a:r>
            <a:r>
              <a:rPr lang="en-US" sz="1000" dirty="0" smtClean="0">
                <a:solidFill>
                  <a:schemeClr val="accent4"/>
                </a:solidFill>
                <a:ea typeface="Open Sans" panose="020B0606030504020204" pitchFamily="34" charset="0"/>
                <a:cs typeface="Open Sans" panose="020B0606030504020204" pitchFamily="34" charset="0"/>
                <a:hlinkClick r:id="rId4"/>
              </a:rPr>
              <a:t>www.facebook.com/euractiv.bg</a:t>
            </a:r>
            <a:endParaRPr lang="en-US" sz="1000" dirty="0" smtClean="0">
              <a:solidFill>
                <a:schemeClr val="accent4"/>
              </a:solidFill>
              <a:ea typeface="Open Sans" panose="020B0606030504020204" pitchFamily="34" charset="0"/>
              <a:cs typeface="Open Sans" panose="020B0606030504020204" pitchFamily="34" charset="0"/>
            </a:endParaRPr>
          </a:p>
          <a:p>
            <a:pPr>
              <a:lnSpc>
                <a:spcPts val="1200"/>
              </a:lnSpc>
            </a:pPr>
            <a:endParaRPr lang="bg-BG" sz="800" dirty="0" smtClean="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a:p>
            <a:pPr>
              <a:lnSpc>
                <a:spcPts val="1200"/>
              </a:lnSpc>
            </a:pPr>
            <a:endParaRPr lang="en-US" sz="800" dirty="0" smtClean="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a:p>
            <a:pPr>
              <a:lnSpc>
                <a:spcPts val="1200"/>
              </a:lnSpc>
            </a:pPr>
            <a:endParaRPr lang="en-US" sz="800" dirty="0" smtClean="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87" name="Group 86"/>
          <p:cNvGrpSpPr/>
          <p:nvPr/>
        </p:nvGrpSpPr>
        <p:grpSpPr>
          <a:xfrm>
            <a:off x="240437" y="8901740"/>
            <a:ext cx="7239268" cy="901635"/>
            <a:chOff x="-3057498" y="9086233"/>
            <a:chExt cx="7239268" cy="901635"/>
          </a:xfrm>
        </p:grpSpPr>
        <p:sp>
          <p:nvSpPr>
            <p:cNvPr id="91" name="Rectangle 90"/>
            <p:cNvSpPr/>
            <p:nvPr/>
          </p:nvSpPr>
          <p:spPr>
            <a:xfrm>
              <a:off x="-3057498" y="9603147"/>
              <a:ext cx="3102131" cy="384721"/>
            </a:xfrm>
            <a:prstGeom prst="rect">
              <a:avLst/>
            </a:prstGeom>
          </p:spPr>
          <p:txBody>
            <a:bodyPr wrap="none">
              <a:spAutoFit/>
            </a:bodyPr>
            <a:lstStyle/>
            <a:p>
              <a:r>
                <a:rPr lang="en-GB" sz="1000" dirty="0">
                  <a:latin typeface="Korolev Bold" panose="02000000000000000000" pitchFamily="50" charset="0"/>
                </a:rPr>
                <a:t>FOR MORE INFORMATION PLEASE </a:t>
              </a:r>
              <a:r>
                <a:rPr lang="en-GB" sz="1000" dirty="0" smtClean="0">
                  <a:latin typeface="Korolev Bold" panose="02000000000000000000" pitchFamily="50" charset="0"/>
                </a:rPr>
                <a:t>CONTACT GEORGI GOTEV: </a:t>
              </a:r>
            </a:p>
            <a:p>
              <a:r>
                <a:rPr lang="en-GB" sz="900" dirty="0" smtClean="0">
                  <a:latin typeface="Korolev Bold" panose="02000000000000000000" pitchFamily="50" charset="0"/>
                  <a:hlinkClick r:id="rId5"/>
                </a:rPr>
                <a:t>gggotev@gmail.com</a:t>
              </a:r>
              <a:r>
                <a:rPr lang="en-GB" sz="900" dirty="0" smtClean="0">
                  <a:latin typeface="Korolev Bold" panose="02000000000000000000" pitchFamily="50" charset="0"/>
                </a:rPr>
                <a:t>; GSM +324 99 58 725 </a:t>
              </a:r>
              <a:endParaRPr lang="en-GB" sz="900" dirty="0">
                <a:latin typeface="Korolev Bold" panose="02000000000000000000" pitchFamily="50" charset="0"/>
              </a:endParaRPr>
            </a:p>
          </p:txBody>
        </p:sp>
        <p:sp>
          <p:nvSpPr>
            <p:cNvPr id="92" name="Rectangle 91"/>
            <p:cNvSpPr/>
            <p:nvPr/>
          </p:nvSpPr>
          <p:spPr>
            <a:xfrm>
              <a:off x="301737" y="9147788"/>
              <a:ext cx="2104833" cy="231345"/>
            </a:xfrm>
            <a:prstGeom prst="rect">
              <a:avLst/>
            </a:prstGeom>
          </p:spPr>
          <p:txBody>
            <a:bodyPr wrap="square">
              <a:spAutoFit/>
            </a:bodyPr>
            <a:lstStyle/>
            <a:p>
              <a:pPr>
                <a:lnSpc>
                  <a:spcPts val="1200"/>
                </a:lnSpc>
              </a:pPr>
              <a:endParaRPr lang="en-GB"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93" name="TextBox 92"/>
            <p:cNvSpPr txBox="1"/>
            <p:nvPr/>
          </p:nvSpPr>
          <p:spPr>
            <a:xfrm>
              <a:off x="2673457" y="9086233"/>
              <a:ext cx="1508313" cy="261610"/>
            </a:xfrm>
            <a:prstGeom prst="rect">
              <a:avLst/>
            </a:prstGeom>
            <a:noFill/>
          </p:spPr>
          <p:txBody>
            <a:bodyPr wrap="square" rtlCol="0">
              <a:spAutoFit/>
            </a:bodyPr>
            <a:lstStyle/>
            <a:p>
              <a:endParaRPr lang="en-GB" sz="1100" dirty="0">
                <a:latin typeface="Korolev Medium" pitchFamily="50" charset="0"/>
              </a:endParaRPr>
            </a:p>
          </p:txBody>
        </p:sp>
      </p:grpSp>
      <p:sp>
        <p:nvSpPr>
          <p:cNvPr id="3" name="Rectangle 2"/>
          <p:cNvSpPr/>
          <p:nvPr/>
        </p:nvSpPr>
        <p:spPr>
          <a:xfrm>
            <a:off x="210317" y="3509128"/>
            <a:ext cx="3877729" cy="3464025"/>
          </a:xfrm>
          <a:prstGeom prst="rect">
            <a:avLst/>
          </a:prstGeom>
        </p:spPr>
        <p:txBody>
          <a:bodyPr wrap="square">
            <a:spAutoFit/>
          </a:bodyPr>
          <a:lstStyle/>
          <a:p>
            <a:r>
              <a:rPr lang="en-US" sz="1000" dirty="0">
                <a:latin typeface="Helvetica" panose="020B0604020202020204" pitchFamily="34" charset="0"/>
                <a:cs typeface="Helvetica" panose="020B0604020202020204" pitchFamily="34" charset="0"/>
              </a:rPr>
              <a:t>While committing on the green and digital transformations, the EU had to face the severe shock of the COVID19 pandemic. It inevitably changed the focus of the long term commitment, combining the economic recovery with increasing its resilience and pursuing the goals of the Green Deal and the digital transformation. The EU will provide guidance, coordination and an unprecedented budget of 1.8 trillion euro over the next few years</a:t>
            </a:r>
            <a:r>
              <a:rPr lang="en-US" sz="1000" dirty="0" smtClean="0">
                <a:latin typeface="Helvetica" panose="020B0604020202020204" pitchFamily="34" charset="0"/>
                <a:cs typeface="Helvetica" panose="020B0604020202020204" pitchFamily="34" charset="0"/>
              </a:rPr>
              <a:t>.</a:t>
            </a:r>
          </a:p>
          <a:p>
            <a:endParaRPr lang="en-US" sz="1000" dirty="0">
              <a:latin typeface="Helvetica" panose="020B0604020202020204" pitchFamily="34" charset="0"/>
              <a:cs typeface="Helvetica" panose="020B0604020202020204" pitchFamily="34" charset="0"/>
            </a:endParaRPr>
          </a:p>
          <a:p>
            <a:r>
              <a:rPr lang="en-US" sz="1000" dirty="0">
                <a:latin typeface="Helvetica" panose="020B0604020202020204" pitchFamily="34" charset="0"/>
                <a:cs typeface="Helvetica" panose="020B0604020202020204" pitchFamily="34" charset="0"/>
              </a:rPr>
              <a:t>What are the reforms needed and how they will be implemented at the regional and municipal levels – closer to the citizens? Will they mitigate the regional disparities, increased as a result of COVID19? By the end of April the national plans have to be up and running. Programming longer-term cohesion investment cannot be delayed either.</a:t>
            </a:r>
            <a:endParaRPr lang="en-GB" sz="1000" dirty="0">
              <a:latin typeface="Helvetica" panose="020B0604020202020204" pitchFamily="34" charset="0"/>
              <a:cs typeface="Helvetica" panose="020B0604020202020204" pitchFamily="34" charset="0"/>
            </a:endParaRPr>
          </a:p>
          <a:p>
            <a:endParaRPr lang="en-GB" sz="1210" b="1" dirty="0" smtClean="0">
              <a:latin typeface="Helvetica" panose="020B0604020202020204" pitchFamily="34" charset="0"/>
              <a:cs typeface="Helvetica" panose="020B0604020202020204" pitchFamily="34" charset="0"/>
            </a:endParaRPr>
          </a:p>
          <a:p>
            <a:r>
              <a:rPr lang="en-US" sz="1000" dirty="0">
                <a:latin typeface="Helvetica" panose="020B0604020202020204" pitchFamily="34" charset="0"/>
                <a:cs typeface="Helvetica" panose="020B0604020202020204" pitchFamily="34" charset="0"/>
              </a:rPr>
              <a:t>EURACTIV Bulgaria invites you to discuss these issues, taking the case of Bulgaria, but setting the larger picture at an online conference with eminent speakers, covering at 360 degrees EU, national and regional viewpoints.</a:t>
            </a:r>
            <a:endParaRPr lang="fr-BE" sz="1000" dirty="0">
              <a:latin typeface="Helvetica" panose="020B0604020202020204" pitchFamily="34" charset="0"/>
              <a:cs typeface="Helvetica" panose="020B0604020202020204" pitchFamily="34" charset="0"/>
            </a:endParaRPr>
          </a:p>
          <a:p>
            <a:pPr algn="just"/>
            <a:endParaRPr lang="en-US" sz="900" dirty="0" smtClean="0">
              <a:latin typeface="Open Sans" panose="020B0606030504020204" pitchFamily="34" charset="0"/>
              <a:ea typeface="Open Sans" panose="020B0606030504020204" pitchFamily="34" charset="0"/>
              <a:cs typeface="Open Sans" panose="020B0606030504020204" pitchFamily="34" charset="0"/>
            </a:endParaRPr>
          </a:p>
          <a:p>
            <a:pPr algn="just"/>
            <a:endParaRPr lang="en-US" sz="900" dirty="0">
              <a:latin typeface="Open Sans" panose="020B0606030504020204" pitchFamily="34" charset="0"/>
              <a:ea typeface="Open Sans" panose="020B0606030504020204" pitchFamily="34" charset="0"/>
              <a:cs typeface="Open Sans" panose="020B0606030504020204" pitchFamily="34" charset="0"/>
            </a:endParaRPr>
          </a:p>
          <a:p>
            <a:pPr algn="just"/>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4" name="Straight Connector 3"/>
          <p:cNvCxnSpPr/>
          <p:nvPr/>
        </p:nvCxnSpPr>
        <p:spPr>
          <a:xfrm flipH="1">
            <a:off x="4346071" y="3793870"/>
            <a:ext cx="12711" cy="3564256"/>
          </a:xfrm>
          <a:prstGeom prst="line">
            <a:avLst/>
          </a:prstGeom>
          <a:ln w="31750">
            <a:solidFill>
              <a:srgbClr val="FECB0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452" y="-78688"/>
            <a:ext cx="6865128" cy="562043"/>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53716" y="-78688"/>
            <a:ext cx="1611412" cy="564568"/>
          </a:xfrm>
          <a:prstGeom prst="rect">
            <a:avLst/>
          </a:prstGeom>
        </p:spPr>
      </p:pic>
      <p:sp>
        <p:nvSpPr>
          <p:cNvPr id="11" name="Rectangle 10"/>
          <p:cNvSpPr/>
          <p:nvPr/>
        </p:nvSpPr>
        <p:spPr>
          <a:xfrm>
            <a:off x="-6854" y="2018887"/>
            <a:ext cx="6864854" cy="408709"/>
          </a:xfrm>
          <a:prstGeom prst="rect">
            <a:avLst/>
          </a:prstGeom>
          <a:gradFill>
            <a:gsLst>
              <a:gs pos="100000">
                <a:srgbClr val="D0D0D0"/>
              </a:gs>
              <a:gs pos="0">
                <a:schemeClr val="accent3">
                  <a:lumMod val="110000"/>
                  <a:satMod val="105000"/>
                  <a:tint val="67000"/>
                  <a:alpha val="19000"/>
                </a:schemeClr>
              </a:gs>
              <a:gs pos="75000">
                <a:schemeClr val="accent3">
                  <a:lumMod val="105000"/>
                  <a:satMod val="103000"/>
                  <a:tint val="73000"/>
                  <a:alpha val="85000"/>
                </a:schemeClr>
              </a:gs>
              <a:gs pos="100000">
                <a:schemeClr val="accent3">
                  <a:lumMod val="105000"/>
                  <a:satMod val="109000"/>
                  <a:tint val="81000"/>
                </a:schemeClr>
              </a:gs>
            </a:gsLst>
          </a:gra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116" name="Rectangle 115"/>
          <p:cNvSpPr/>
          <p:nvPr/>
        </p:nvSpPr>
        <p:spPr>
          <a:xfrm>
            <a:off x="4062704" y="2165551"/>
            <a:ext cx="3848324" cy="246221"/>
          </a:xfrm>
          <a:prstGeom prst="rect">
            <a:avLst/>
          </a:prstGeom>
          <a:effectLst>
            <a:outerShdw blurRad="50800" dist="38100" dir="8100000" algn="tr" rotWithShape="0">
              <a:prstClr val="black">
                <a:alpha val="40000"/>
              </a:prstClr>
            </a:outerShdw>
          </a:effectLst>
        </p:spPr>
        <p:txBody>
          <a:bodyPr wrap="square">
            <a:spAutoFit/>
          </a:bodyPr>
          <a:lstStyle/>
          <a:p>
            <a:pPr>
              <a:lnSpc>
                <a:spcPts val="1200"/>
              </a:lnSpc>
              <a:spcAft>
                <a:spcPts val="0"/>
              </a:spcAft>
            </a:pPr>
            <a:r>
              <a:rPr lang="en-US" sz="1400" b="1" dirty="0" smtClean="0">
                <a:latin typeface="Helvetica" panose="020B0604020202020204" pitchFamily="34" charset="0"/>
                <a:ea typeface="Open Sans" panose="020B0606030504020204" pitchFamily="34" charset="0"/>
                <a:cs typeface="Helvetica" panose="020B0604020202020204" pitchFamily="34" charset="0"/>
              </a:rPr>
              <a:t>18 February 2021| 13:00 EET</a:t>
            </a:r>
            <a:endParaRPr lang="en-US" sz="1400" b="1" dirty="0">
              <a:latin typeface="Helvetica" panose="020B0604020202020204" pitchFamily="34" charset="0"/>
              <a:ea typeface="Open Sans" panose="020B0606030504020204" pitchFamily="34" charset="0"/>
              <a:cs typeface="Helvetica" panose="020B0604020202020204" pitchFamily="34" charset="0"/>
            </a:endParaRPr>
          </a:p>
        </p:txBody>
      </p:sp>
      <p:sp>
        <p:nvSpPr>
          <p:cNvPr id="12" name="TextBox 11"/>
          <p:cNvSpPr txBox="1"/>
          <p:nvPr/>
        </p:nvSpPr>
        <p:spPr>
          <a:xfrm>
            <a:off x="240437" y="6629396"/>
            <a:ext cx="3817487" cy="2677656"/>
          </a:xfrm>
          <a:prstGeom prst="rect">
            <a:avLst/>
          </a:prstGeom>
          <a:noFill/>
        </p:spPr>
        <p:txBody>
          <a:bodyPr wrap="square" rtlCol="0">
            <a:spAutoFit/>
          </a:bodyPr>
          <a:lstStyle/>
          <a:p>
            <a:r>
              <a:rPr lang="en-GB" sz="1400" dirty="0" smtClean="0">
                <a:solidFill>
                  <a:schemeClr val="accent4"/>
                </a:solidFill>
                <a:latin typeface="Korolev Bold" panose="02000000000000000000" pitchFamily="50" charset="0"/>
              </a:rPr>
              <a:t>PROGRAMME</a:t>
            </a:r>
          </a:p>
          <a:p>
            <a:endParaRPr lang="en-GB" sz="1400" dirty="0">
              <a:solidFill>
                <a:schemeClr val="accent4"/>
              </a:solidFill>
              <a:latin typeface="Korolev Bold" panose="02000000000000000000" pitchFamily="50" charset="0"/>
            </a:endParaRPr>
          </a:p>
          <a:p>
            <a:r>
              <a:rPr lang="en-US" sz="1000" b="1" dirty="0" smtClean="0">
                <a:solidFill>
                  <a:srgbClr val="222222"/>
                </a:solidFill>
                <a:cs typeface="Helvetica" panose="020B0604020202020204" pitchFamily="34" charset="0"/>
              </a:rPr>
              <a:t>13.00</a:t>
            </a:r>
            <a:r>
              <a:rPr lang="en-US" sz="1000" b="1" dirty="0">
                <a:solidFill>
                  <a:srgbClr val="222222"/>
                </a:solidFill>
                <a:cs typeface="Helvetica" panose="020B0604020202020204" pitchFamily="34" charset="0"/>
              </a:rPr>
              <a:t>: </a:t>
            </a:r>
            <a:r>
              <a:rPr lang="en-US" sz="1000" dirty="0">
                <a:solidFill>
                  <a:srgbClr val="222222"/>
                </a:solidFill>
                <a:cs typeface="Helvetica" panose="020B0604020202020204" pitchFamily="34" charset="0"/>
              </a:rPr>
              <a:t>Opening by the moderator </a:t>
            </a:r>
            <a:r>
              <a:rPr lang="en-US" sz="1000" b="1" dirty="0" err="1">
                <a:solidFill>
                  <a:srgbClr val="222222"/>
                </a:solidFill>
                <a:cs typeface="Helvetica" panose="020B0604020202020204" pitchFamily="34" charset="0"/>
              </a:rPr>
              <a:t>Ivailo</a:t>
            </a:r>
            <a:r>
              <a:rPr lang="en-US" sz="1000" b="1" dirty="0">
                <a:solidFill>
                  <a:srgbClr val="222222"/>
                </a:solidFill>
                <a:cs typeface="Helvetica" panose="020B0604020202020204" pitchFamily="34" charset="0"/>
              </a:rPr>
              <a:t> </a:t>
            </a:r>
            <a:r>
              <a:rPr lang="en-US" sz="1000" b="1" dirty="0" err="1">
                <a:solidFill>
                  <a:srgbClr val="222222"/>
                </a:solidFill>
                <a:cs typeface="Helvetica" panose="020B0604020202020204" pitchFamily="34" charset="0"/>
              </a:rPr>
              <a:t>Kalfin</a:t>
            </a:r>
            <a:r>
              <a:rPr lang="en-US" sz="1000" dirty="0">
                <a:solidFill>
                  <a:srgbClr val="222222"/>
                </a:solidFill>
                <a:cs typeface="Helvetica" panose="020B0604020202020204" pitchFamily="34" charset="0"/>
              </a:rPr>
              <a:t>, former deputy Prime Minister of Bulgaria in two governments and President of the Board of EURACTIV Bulgaria;</a:t>
            </a:r>
            <a:r>
              <a:rPr lang="en-US" sz="1000" dirty="0">
                <a:cs typeface="Helvetica" panose="020B0604020202020204" pitchFamily="34" charset="0"/>
              </a:rPr>
              <a:t/>
            </a:r>
            <a:br>
              <a:rPr lang="en-US" sz="1000" dirty="0">
                <a:cs typeface="Helvetica" panose="020B0604020202020204" pitchFamily="34" charset="0"/>
              </a:rPr>
            </a:br>
            <a:r>
              <a:rPr lang="en-US" sz="1000" dirty="0">
                <a:solidFill>
                  <a:srgbClr val="222222"/>
                </a:solidFill>
                <a:cs typeface="Helvetica" panose="020B0604020202020204" pitchFamily="34" charset="0"/>
              </a:rPr>
              <a:t>Keynote speech by </a:t>
            </a:r>
            <a:r>
              <a:rPr lang="en-US" sz="1000" b="1" dirty="0">
                <a:solidFill>
                  <a:srgbClr val="222222"/>
                </a:solidFill>
                <a:cs typeface="Helvetica" panose="020B0604020202020204" pitchFamily="34" charset="0"/>
              </a:rPr>
              <a:t>Elisa Ferreira, European Commissioner for Cohesion and Reform</a:t>
            </a:r>
            <a:r>
              <a:rPr lang="en-US" sz="1000" dirty="0">
                <a:solidFill>
                  <a:srgbClr val="222222"/>
                </a:solidFill>
                <a:cs typeface="Helvetica" panose="020B0604020202020204" pitchFamily="34" charset="0"/>
              </a:rPr>
              <a:t>, followed by Q&amp;A;</a:t>
            </a:r>
            <a:r>
              <a:rPr lang="en-US" sz="1000" dirty="0">
                <a:cs typeface="Helvetica" panose="020B0604020202020204" pitchFamily="34" charset="0"/>
              </a:rPr>
              <a:t/>
            </a:r>
            <a:br>
              <a:rPr lang="en-US" sz="1000" dirty="0">
                <a:cs typeface="Helvetica" panose="020B0604020202020204" pitchFamily="34" charset="0"/>
              </a:rPr>
            </a:br>
            <a:r>
              <a:rPr lang="en-US" sz="1000" b="1" dirty="0" smtClean="0">
                <a:solidFill>
                  <a:srgbClr val="222222"/>
                </a:solidFill>
                <a:cs typeface="Helvetica" panose="020B0604020202020204" pitchFamily="34" charset="0"/>
              </a:rPr>
              <a:t>13.30</a:t>
            </a:r>
            <a:r>
              <a:rPr lang="en-US" sz="1000" b="1" dirty="0">
                <a:solidFill>
                  <a:srgbClr val="222222"/>
                </a:solidFill>
                <a:cs typeface="Helvetica" panose="020B0604020202020204" pitchFamily="34" charset="0"/>
              </a:rPr>
              <a:t>: </a:t>
            </a:r>
            <a:r>
              <a:rPr lang="en-US" sz="1000" dirty="0">
                <a:solidFill>
                  <a:srgbClr val="222222"/>
                </a:solidFill>
                <a:cs typeface="Helvetica" panose="020B0604020202020204" pitchFamily="34" charset="0"/>
              </a:rPr>
              <a:t>Panel opens with contribution by </a:t>
            </a:r>
            <a:r>
              <a:rPr lang="en-US" sz="1000" b="1" dirty="0" err="1">
                <a:solidFill>
                  <a:srgbClr val="222222"/>
                </a:solidFill>
                <a:cs typeface="Helvetica" panose="020B0604020202020204" pitchFamily="34" charset="0"/>
              </a:rPr>
              <a:t>Denitsa</a:t>
            </a:r>
            <a:r>
              <a:rPr lang="en-US" sz="1000" b="1" dirty="0">
                <a:solidFill>
                  <a:srgbClr val="222222"/>
                </a:solidFill>
                <a:cs typeface="Helvetica" panose="020B0604020202020204" pitchFamily="34" charset="0"/>
              </a:rPr>
              <a:t> </a:t>
            </a:r>
            <a:r>
              <a:rPr lang="en-US" sz="1000" b="1" dirty="0" err="1">
                <a:solidFill>
                  <a:srgbClr val="222222"/>
                </a:solidFill>
                <a:cs typeface="Helvetica" panose="020B0604020202020204" pitchFamily="34" charset="0"/>
              </a:rPr>
              <a:t>Nikolova</a:t>
            </a:r>
            <a:r>
              <a:rPr lang="en-US" sz="1000" dirty="0">
                <a:solidFill>
                  <a:srgbClr val="222222"/>
                </a:solidFill>
                <a:cs typeface="Helvetica" panose="020B0604020202020204" pitchFamily="34" charset="0"/>
              </a:rPr>
              <a:t>, Deputy Minister of Regional Development;</a:t>
            </a:r>
            <a:r>
              <a:rPr lang="en-US" sz="1000" dirty="0">
                <a:cs typeface="Helvetica" panose="020B0604020202020204" pitchFamily="34" charset="0"/>
              </a:rPr>
              <a:t/>
            </a:r>
            <a:br>
              <a:rPr lang="en-US" sz="1000" dirty="0">
                <a:cs typeface="Helvetica" panose="020B0604020202020204" pitchFamily="34" charset="0"/>
              </a:rPr>
            </a:br>
            <a:r>
              <a:rPr lang="en-US" sz="1000" b="1" dirty="0" smtClean="0">
                <a:solidFill>
                  <a:srgbClr val="222222"/>
                </a:solidFill>
                <a:cs typeface="Helvetica" panose="020B0604020202020204" pitchFamily="34" charset="0"/>
              </a:rPr>
              <a:t>13.40</a:t>
            </a:r>
            <a:r>
              <a:rPr lang="en-US" sz="1000" b="1" dirty="0">
                <a:solidFill>
                  <a:srgbClr val="222222"/>
                </a:solidFill>
                <a:cs typeface="Helvetica" panose="020B0604020202020204" pitchFamily="34" charset="0"/>
              </a:rPr>
              <a:t>: </a:t>
            </a:r>
            <a:r>
              <a:rPr lang="en-US" sz="1000" dirty="0">
                <a:solidFill>
                  <a:srgbClr val="222222"/>
                </a:solidFill>
                <a:cs typeface="Helvetica" panose="020B0604020202020204" pitchFamily="34" charset="0"/>
              </a:rPr>
              <a:t>Contribution by MEP </a:t>
            </a:r>
            <a:r>
              <a:rPr lang="en-US" sz="1000" b="1" dirty="0">
                <a:solidFill>
                  <a:srgbClr val="222222"/>
                </a:solidFill>
                <a:cs typeface="Helvetica" panose="020B0604020202020204" pitchFamily="34" charset="0"/>
              </a:rPr>
              <a:t>Andrey </a:t>
            </a:r>
            <a:r>
              <a:rPr lang="en-US" sz="1000" b="1" dirty="0" err="1">
                <a:solidFill>
                  <a:srgbClr val="222222"/>
                </a:solidFill>
                <a:cs typeface="Helvetica" panose="020B0604020202020204" pitchFamily="34" charset="0"/>
              </a:rPr>
              <a:t>Novakov</a:t>
            </a:r>
            <a:r>
              <a:rPr lang="en-US" sz="1000" dirty="0">
                <a:solidFill>
                  <a:srgbClr val="222222"/>
                </a:solidFill>
                <a:cs typeface="Helvetica" panose="020B0604020202020204" pitchFamily="34" charset="0"/>
              </a:rPr>
              <a:t>, Member of the Committee on Regional development;</a:t>
            </a:r>
            <a:r>
              <a:rPr lang="en-US" sz="1000" dirty="0">
                <a:cs typeface="Helvetica" panose="020B0604020202020204" pitchFamily="34" charset="0"/>
              </a:rPr>
              <a:t/>
            </a:r>
            <a:br>
              <a:rPr lang="en-US" sz="1000" dirty="0">
                <a:cs typeface="Helvetica" panose="020B0604020202020204" pitchFamily="34" charset="0"/>
              </a:rPr>
            </a:br>
            <a:r>
              <a:rPr lang="en-US" sz="1000" b="1" dirty="0" smtClean="0">
                <a:solidFill>
                  <a:srgbClr val="222222"/>
                </a:solidFill>
                <a:cs typeface="Helvetica" panose="020B0604020202020204" pitchFamily="34" charset="0"/>
              </a:rPr>
              <a:t>13.50</a:t>
            </a:r>
            <a:r>
              <a:rPr lang="en-US" sz="1000" b="1" dirty="0">
                <a:solidFill>
                  <a:srgbClr val="222222"/>
                </a:solidFill>
                <a:cs typeface="Helvetica" panose="020B0604020202020204" pitchFamily="34" charset="0"/>
              </a:rPr>
              <a:t>: </a:t>
            </a:r>
            <a:r>
              <a:rPr lang="en-US" sz="1000" dirty="0">
                <a:solidFill>
                  <a:srgbClr val="222222"/>
                </a:solidFill>
                <a:cs typeface="Helvetica" panose="020B0604020202020204" pitchFamily="34" charset="0"/>
              </a:rPr>
              <a:t>Contribution by </a:t>
            </a:r>
            <a:r>
              <a:rPr lang="en-US" sz="1000" b="1" dirty="0" err="1">
                <a:solidFill>
                  <a:srgbClr val="222222"/>
                </a:solidFill>
                <a:cs typeface="Helvetica" panose="020B0604020202020204" pitchFamily="34" charset="0"/>
              </a:rPr>
              <a:t>Plamen</a:t>
            </a:r>
            <a:r>
              <a:rPr lang="en-US" sz="1000" b="1" dirty="0">
                <a:solidFill>
                  <a:srgbClr val="222222"/>
                </a:solidFill>
                <a:cs typeface="Helvetica" panose="020B0604020202020204" pitchFamily="34" charset="0"/>
              </a:rPr>
              <a:t> </a:t>
            </a:r>
            <a:r>
              <a:rPr lang="en-US" sz="1000" b="1" dirty="0" err="1">
                <a:solidFill>
                  <a:srgbClr val="222222"/>
                </a:solidFill>
                <a:cs typeface="Helvetica" panose="020B0604020202020204" pitchFamily="34" charset="0"/>
              </a:rPr>
              <a:t>Panchev</a:t>
            </a:r>
            <a:r>
              <a:rPr lang="en-US" sz="1000" dirty="0">
                <a:solidFill>
                  <a:srgbClr val="222222"/>
                </a:solidFill>
                <a:cs typeface="Helvetica" panose="020B0604020202020204" pitchFamily="34" charset="0"/>
              </a:rPr>
              <a:t>, Executive Director of </a:t>
            </a:r>
            <a:r>
              <a:rPr lang="en-US" sz="1000" dirty="0" err="1">
                <a:solidFill>
                  <a:srgbClr val="222222"/>
                </a:solidFill>
                <a:cs typeface="Helvetica" panose="020B0604020202020204" pitchFamily="34" charset="0"/>
              </a:rPr>
              <a:t>Trakia</a:t>
            </a:r>
            <a:r>
              <a:rPr lang="en-US" sz="1000" dirty="0">
                <a:solidFill>
                  <a:srgbClr val="222222"/>
                </a:solidFill>
                <a:cs typeface="Helvetica" panose="020B0604020202020204" pitchFamily="34" charset="0"/>
              </a:rPr>
              <a:t> Economic Zone;</a:t>
            </a:r>
            <a:r>
              <a:rPr lang="en-US" sz="1000" dirty="0">
                <a:cs typeface="Helvetica" panose="020B0604020202020204" pitchFamily="34" charset="0"/>
              </a:rPr>
              <a:t/>
            </a:r>
            <a:br>
              <a:rPr lang="en-US" sz="1000" dirty="0">
                <a:cs typeface="Helvetica" panose="020B0604020202020204" pitchFamily="34" charset="0"/>
              </a:rPr>
            </a:br>
            <a:r>
              <a:rPr lang="en-US" sz="1000" b="1" dirty="0" smtClean="0">
                <a:solidFill>
                  <a:srgbClr val="222222"/>
                </a:solidFill>
                <a:cs typeface="Helvetica" panose="020B0604020202020204" pitchFamily="34" charset="0"/>
              </a:rPr>
              <a:t>14.00</a:t>
            </a:r>
            <a:r>
              <a:rPr lang="en-US" sz="1000" dirty="0" smtClean="0">
                <a:solidFill>
                  <a:srgbClr val="222222"/>
                </a:solidFill>
                <a:cs typeface="Helvetica" panose="020B0604020202020204" pitchFamily="34" charset="0"/>
              </a:rPr>
              <a:t> </a:t>
            </a:r>
            <a:r>
              <a:rPr lang="en-US" sz="1000" dirty="0">
                <a:solidFill>
                  <a:srgbClr val="222222"/>
                </a:solidFill>
                <a:cs typeface="Helvetica" panose="020B0604020202020204" pitchFamily="34" charset="0"/>
              </a:rPr>
              <a:t>Contribution by </a:t>
            </a:r>
            <a:r>
              <a:rPr lang="en-US" sz="1000" b="1" dirty="0" err="1">
                <a:solidFill>
                  <a:srgbClr val="222222"/>
                </a:solidFill>
                <a:cs typeface="Helvetica" panose="020B0604020202020204" pitchFamily="34" charset="0"/>
              </a:rPr>
              <a:t>Petar</a:t>
            </a:r>
            <a:r>
              <a:rPr lang="en-US" sz="1000" b="1" dirty="0">
                <a:solidFill>
                  <a:srgbClr val="222222"/>
                </a:solidFill>
                <a:cs typeface="Helvetica" panose="020B0604020202020204" pitchFamily="34" charset="0"/>
              </a:rPr>
              <a:t> </a:t>
            </a:r>
            <a:r>
              <a:rPr lang="en-US" sz="1000" b="1" dirty="0" err="1">
                <a:solidFill>
                  <a:srgbClr val="222222"/>
                </a:solidFill>
                <a:cs typeface="Helvetica" panose="020B0604020202020204" pitchFamily="34" charset="0"/>
              </a:rPr>
              <a:t>Ganev</a:t>
            </a:r>
            <a:r>
              <a:rPr lang="en-US" sz="1000" dirty="0">
                <a:solidFill>
                  <a:srgbClr val="222222"/>
                </a:solidFill>
                <a:cs typeface="Helvetica" panose="020B0604020202020204" pitchFamily="34" charset="0"/>
              </a:rPr>
              <a:t>, Institute for Market Economy;</a:t>
            </a:r>
            <a:r>
              <a:rPr lang="en-US" sz="1000" dirty="0">
                <a:cs typeface="Helvetica" panose="020B0604020202020204" pitchFamily="34" charset="0"/>
              </a:rPr>
              <a:t/>
            </a:r>
            <a:br>
              <a:rPr lang="en-US" sz="1000" dirty="0">
                <a:cs typeface="Helvetica" panose="020B0604020202020204" pitchFamily="34" charset="0"/>
              </a:rPr>
            </a:br>
            <a:r>
              <a:rPr lang="en-US" sz="1000" b="1" dirty="0" smtClean="0">
                <a:solidFill>
                  <a:srgbClr val="222222"/>
                </a:solidFill>
                <a:cs typeface="Helvetica" panose="020B0604020202020204" pitchFamily="34" charset="0"/>
              </a:rPr>
              <a:t>14:10</a:t>
            </a:r>
            <a:r>
              <a:rPr lang="en-US" sz="1000" dirty="0" smtClean="0">
                <a:solidFill>
                  <a:srgbClr val="222222"/>
                </a:solidFill>
                <a:cs typeface="Helvetica" panose="020B0604020202020204" pitchFamily="34" charset="0"/>
              </a:rPr>
              <a:t> </a:t>
            </a:r>
            <a:r>
              <a:rPr lang="en-US" sz="1000" dirty="0">
                <a:solidFill>
                  <a:srgbClr val="222222"/>
                </a:solidFill>
                <a:cs typeface="Helvetica" panose="020B0604020202020204" pitchFamily="34" charset="0"/>
              </a:rPr>
              <a:t>Q&amp;A from the audience including the press.</a:t>
            </a:r>
            <a:r>
              <a:rPr lang="en-US" sz="1000" dirty="0">
                <a:cs typeface="Helvetica" panose="020B0604020202020204" pitchFamily="34" charset="0"/>
              </a:rPr>
              <a:t/>
            </a:r>
            <a:br>
              <a:rPr lang="en-US" sz="1000" dirty="0">
                <a:cs typeface="Helvetica" panose="020B0604020202020204" pitchFamily="34" charset="0"/>
              </a:rPr>
            </a:br>
            <a:r>
              <a:rPr lang="en-US" sz="1000" b="1" dirty="0" smtClean="0">
                <a:solidFill>
                  <a:srgbClr val="222222"/>
                </a:solidFill>
                <a:cs typeface="Helvetica" panose="020B0604020202020204" pitchFamily="34" charset="0"/>
              </a:rPr>
              <a:t>14:30</a:t>
            </a:r>
            <a:r>
              <a:rPr lang="en-US" sz="1000" dirty="0" smtClean="0">
                <a:solidFill>
                  <a:srgbClr val="222222"/>
                </a:solidFill>
                <a:cs typeface="Helvetica" panose="020B0604020202020204" pitchFamily="34" charset="0"/>
              </a:rPr>
              <a:t> Conclusion</a:t>
            </a:r>
            <a:endParaRPr lang="en-US" sz="1000" dirty="0">
              <a:cs typeface="Helvetica" panose="020B0604020202020204" pitchFamily="34" charset="0"/>
            </a:endParaRPr>
          </a:p>
        </p:txBody>
      </p:sp>
      <p:sp>
        <p:nvSpPr>
          <p:cNvPr id="6" name="TextBox 5"/>
          <p:cNvSpPr txBox="1"/>
          <p:nvPr/>
        </p:nvSpPr>
        <p:spPr>
          <a:xfrm>
            <a:off x="97583" y="2634639"/>
            <a:ext cx="4663166" cy="707886"/>
          </a:xfrm>
          <a:prstGeom prst="rect">
            <a:avLst/>
          </a:prstGeom>
          <a:noFill/>
        </p:spPr>
        <p:txBody>
          <a:bodyPr wrap="square" rtlCol="0">
            <a:spAutoFit/>
          </a:bodyPr>
          <a:lstStyle/>
          <a:p>
            <a:r>
              <a:rPr lang="en-US" sz="2000" b="1" dirty="0">
                <a:solidFill>
                  <a:srgbClr val="FFC000"/>
                </a:solidFill>
                <a:latin typeface="Helvetica" panose="020B0604020202020204" pitchFamily="34" charset="0"/>
                <a:cs typeface="Helvetica" panose="020B0604020202020204" pitchFamily="34" charset="0"/>
              </a:rPr>
              <a:t>EU Support for Economic Recovery, Cohesion and Reforms in Bulgaria</a:t>
            </a:r>
          </a:p>
        </p:txBody>
      </p:sp>
    </p:spTree>
    <p:extLst>
      <p:ext uri="{BB962C8B-B14F-4D97-AF65-F5344CB8AC3E}">
        <p14:creationId xmlns:p14="http://schemas.microsoft.com/office/powerpoint/2010/main" val="400950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743</TotalTime>
  <Words>290</Words>
  <Application>Microsoft Office PowerPoint</Application>
  <PresentationFormat>A4 Paper (210x297 mm)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Freddie MARTYN</dc:creator>
  <cp:lastModifiedBy>Georgi Gotev</cp:lastModifiedBy>
  <cp:revision>188</cp:revision>
  <cp:lastPrinted>2020-08-20T14:10:55Z</cp:lastPrinted>
  <dcterms:created xsi:type="dcterms:W3CDTF">2017-01-12T09:43:59Z</dcterms:created>
  <dcterms:modified xsi:type="dcterms:W3CDTF">2021-02-08T09:01:21Z</dcterms:modified>
</cp:coreProperties>
</file>